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ti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1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84" autoAdjust="0"/>
    <p:restoredTop sz="94660"/>
  </p:normalViewPr>
  <p:slideViewPr>
    <p:cSldViewPr snapToGrid="0">
      <p:cViewPr varScale="1">
        <p:scale>
          <a:sx n="128" d="100"/>
          <a:sy n="128" d="100"/>
        </p:scale>
        <p:origin x="52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9AA27-998F-4B8B-B92D-2D5CB4561773}" type="datetimeFigureOut">
              <a:rPr lang="en-GB" smtClean="0"/>
              <a:t>05/11/2021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3165A-D394-4F5F-BBED-550E3535A0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77105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9AA27-998F-4B8B-B92D-2D5CB4561773}" type="datetimeFigureOut">
              <a:rPr lang="en-GB" smtClean="0"/>
              <a:t>05/11/2021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3165A-D394-4F5F-BBED-550E3535A0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6702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9AA27-998F-4B8B-B92D-2D5CB4561773}" type="datetimeFigureOut">
              <a:rPr lang="en-GB" smtClean="0"/>
              <a:t>05/11/2021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3165A-D394-4F5F-BBED-550E3535A0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07779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9AA27-998F-4B8B-B92D-2D5CB4561773}" type="datetimeFigureOut">
              <a:rPr lang="en-GB" smtClean="0"/>
              <a:t>05/11/2021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3165A-D394-4F5F-BBED-550E3535A0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32899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9AA27-998F-4B8B-B92D-2D5CB4561773}" type="datetimeFigureOut">
              <a:rPr lang="en-GB" smtClean="0"/>
              <a:t>05/11/2021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3165A-D394-4F5F-BBED-550E3535A0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56980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9AA27-998F-4B8B-B92D-2D5CB4561773}" type="datetimeFigureOut">
              <a:rPr lang="en-GB" smtClean="0"/>
              <a:t>05/11/2021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3165A-D394-4F5F-BBED-550E3535A0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19829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9AA27-998F-4B8B-B92D-2D5CB4561773}" type="datetimeFigureOut">
              <a:rPr lang="en-GB" smtClean="0"/>
              <a:t>05/11/2021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3165A-D394-4F5F-BBED-550E3535A0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7653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9AA27-998F-4B8B-B92D-2D5CB4561773}" type="datetimeFigureOut">
              <a:rPr lang="en-GB" smtClean="0"/>
              <a:t>05/11/2021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3165A-D394-4F5F-BBED-550E3535A0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55591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9AA27-998F-4B8B-B92D-2D5CB4561773}" type="datetimeFigureOut">
              <a:rPr lang="en-GB" smtClean="0"/>
              <a:t>05/11/2021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3165A-D394-4F5F-BBED-550E3535A0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69739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9AA27-998F-4B8B-B92D-2D5CB4561773}" type="datetimeFigureOut">
              <a:rPr lang="en-GB" smtClean="0"/>
              <a:t>05/11/2021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3165A-D394-4F5F-BBED-550E3535A0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93895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9AA27-998F-4B8B-B92D-2D5CB4561773}" type="datetimeFigureOut">
              <a:rPr lang="en-GB" smtClean="0"/>
              <a:t>05/11/2021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3165A-D394-4F5F-BBED-550E3535A0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94433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C9AA27-998F-4B8B-B92D-2D5CB4561773}" type="datetimeFigureOut">
              <a:rPr lang="en-GB" smtClean="0"/>
              <a:t>05/11/2021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D3165A-D394-4F5F-BBED-550E3535A0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83576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>
            <a:extLst>
              <a:ext uri="{FF2B5EF4-FFF2-40B4-BE49-F238E27FC236}">
                <a16:creationId xmlns:a16="http://schemas.microsoft.com/office/drawing/2014/main" id="{D83FB37A-6B5F-462E-98E1-78B5345B65EC}"/>
              </a:ext>
            </a:extLst>
          </p:cNvPr>
          <p:cNvSpPr txBox="1"/>
          <p:nvPr/>
        </p:nvSpPr>
        <p:spPr>
          <a:xfrm>
            <a:off x="9592802" y="2697759"/>
            <a:ext cx="109677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>
                <a:latin typeface="Arial" panose="020B0604020202020204" pitchFamily="34" charset="0"/>
                <a:cs typeface="Arial" panose="020B0604020202020204" pitchFamily="34" charset="0"/>
              </a:rPr>
              <a:t>-LOXL2</a:t>
            </a:r>
            <a:endParaRPr lang="en-GB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5" descr="A picture containing text&#10;&#10;Description automatically generated">
            <a:extLst>
              <a:ext uri="{FF2B5EF4-FFF2-40B4-BE49-F238E27FC236}">
                <a16:creationId xmlns:a16="http://schemas.microsoft.com/office/drawing/2014/main" id="{96D7DE3D-16CC-5847-8B23-762FCBFA940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1098"/>
          <a:stretch/>
        </p:blipFill>
        <p:spPr>
          <a:xfrm>
            <a:off x="3193354" y="1154141"/>
            <a:ext cx="6311950" cy="5116030"/>
          </a:xfrm>
          <a:prstGeom prst="rect">
            <a:avLst/>
          </a:prstGeom>
        </p:spPr>
      </p:pic>
      <p:sp>
        <p:nvSpPr>
          <p:cNvPr id="21" name="Rectangle 15">
            <a:extLst>
              <a:ext uri="{FF2B5EF4-FFF2-40B4-BE49-F238E27FC236}">
                <a16:creationId xmlns:a16="http://schemas.microsoft.com/office/drawing/2014/main" id="{E5EEF786-DD4A-2F4A-A258-6D118584F06E}"/>
              </a:ext>
            </a:extLst>
          </p:cNvPr>
          <p:cNvSpPr>
            <a:spLocks noChangeArrowheads="1"/>
          </p:cNvSpPr>
          <p:nvPr/>
        </p:nvSpPr>
        <p:spPr bwMode="auto">
          <a:xfrm rot="19620332">
            <a:off x="4054315" y="636127"/>
            <a:ext cx="115570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GB" alt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  CTRL</a:t>
            </a: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3769DD7A-D4BE-EF4B-A93B-C0ACABCCB830}"/>
              </a:ext>
            </a:extLst>
          </p:cNvPr>
          <p:cNvCxnSpPr>
            <a:cxnSpLocks/>
          </p:cNvCxnSpPr>
          <p:nvPr/>
        </p:nvCxnSpPr>
        <p:spPr>
          <a:xfrm>
            <a:off x="5218993" y="614507"/>
            <a:ext cx="751347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19">
            <a:extLst>
              <a:ext uri="{FF2B5EF4-FFF2-40B4-BE49-F238E27FC236}">
                <a16:creationId xmlns:a16="http://schemas.microsoft.com/office/drawing/2014/main" id="{826909A8-5DE1-4849-87AD-626DE4F5A335}"/>
              </a:ext>
            </a:extLst>
          </p:cNvPr>
          <p:cNvSpPr>
            <a:spLocks noChangeArrowheads="1"/>
          </p:cNvSpPr>
          <p:nvPr/>
        </p:nvSpPr>
        <p:spPr bwMode="auto">
          <a:xfrm rot="19620332">
            <a:off x="4822573" y="679306"/>
            <a:ext cx="1157287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GB" alt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  CTRL</a:t>
            </a:r>
          </a:p>
        </p:txBody>
      </p:sp>
      <p:sp>
        <p:nvSpPr>
          <p:cNvPr id="27" name="Rectangle 20">
            <a:extLst>
              <a:ext uri="{FF2B5EF4-FFF2-40B4-BE49-F238E27FC236}">
                <a16:creationId xmlns:a16="http://schemas.microsoft.com/office/drawing/2014/main" id="{B0938727-BD8B-5E43-9955-56EA1298E6E6}"/>
              </a:ext>
            </a:extLst>
          </p:cNvPr>
          <p:cNvSpPr>
            <a:spLocks noChangeArrowheads="1"/>
          </p:cNvSpPr>
          <p:nvPr/>
        </p:nvSpPr>
        <p:spPr bwMode="auto">
          <a:xfrm rot="19620332">
            <a:off x="5209473" y="672359"/>
            <a:ext cx="1157287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n-GB" alt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en-US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TGF</a:t>
            </a:r>
            <a:r>
              <a:rPr lang="en-GB" altLang="en-US" sz="1400" b="1" dirty="0" err="1">
                <a:solidFill>
                  <a:srgbClr val="000000"/>
                </a:solidFill>
                <a:latin typeface="Symbol" panose="05050102010706020507" pitchFamily="18" charset="2"/>
                <a:ea typeface="PMingLiU" panose="02020500000000000000" pitchFamily="18" charset="-120"/>
                <a:cs typeface="Symbol" panose="05050102010706020507" pitchFamily="18" charset="2"/>
              </a:rPr>
              <a:t>b</a:t>
            </a:r>
            <a:endParaRPr lang="en-GB" alt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Rectangle 20">
            <a:extLst>
              <a:ext uri="{FF2B5EF4-FFF2-40B4-BE49-F238E27FC236}">
                <a16:creationId xmlns:a16="http://schemas.microsoft.com/office/drawing/2014/main" id="{C91DE62E-597B-BA4E-B5BE-69DD5D57623C}"/>
              </a:ext>
            </a:extLst>
          </p:cNvPr>
          <p:cNvSpPr>
            <a:spLocks noChangeArrowheads="1"/>
          </p:cNvSpPr>
          <p:nvPr/>
        </p:nvSpPr>
        <p:spPr bwMode="auto">
          <a:xfrm rot="19620332">
            <a:off x="4471622" y="625360"/>
            <a:ext cx="1157287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n-GB" alt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en-US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TGF</a:t>
            </a:r>
            <a:r>
              <a:rPr lang="en-GB" altLang="en-US" sz="1400" b="1" dirty="0" err="1">
                <a:solidFill>
                  <a:srgbClr val="000000"/>
                </a:solidFill>
                <a:latin typeface="Symbol" panose="05050102010706020507" pitchFamily="18" charset="2"/>
                <a:ea typeface="PMingLiU" panose="02020500000000000000" pitchFamily="18" charset="-120"/>
                <a:cs typeface="Symbol" panose="05050102010706020507" pitchFamily="18" charset="2"/>
              </a:rPr>
              <a:t>b</a:t>
            </a:r>
            <a:endParaRPr lang="en-GB" alt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TextBox 8">
            <a:extLst>
              <a:ext uri="{FF2B5EF4-FFF2-40B4-BE49-F238E27FC236}">
                <a16:creationId xmlns:a16="http://schemas.microsoft.com/office/drawing/2014/main" id="{8405009B-65B7-CF4F-9AB8-846F36B936A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40688" y="193552"/>
            <a:ext cx="1889125" cy="341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GB" altLang="en-US" sz="2400" b="1" dirty="0">
                <a:solidFill>
                  <a:srgbClr val="000000"/>
                </a:solidFill>
                <a:latin typeface="Arial" panose="020B0604020202020204" pitchFamily="34" charset="0"/>
                <a:ea typeface="PMingLiU" panose="02020500000000000000" pitchFamily="18" charset="-120"/>
                <a:cs typeface="Arial" panose="020B0604020202020204" pitchFamily="34" charset="0"/>
              </a:rPr>
              <a:t>DMOG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0966205-E506-6549-84C5-24A0B677A828}"/>
              </a:ext>
            </a:extLst>
          </p:cNvPr>
          <p:cNvSpPr txBox="1"/>
          <p:nvPr/>
        </p:nvSpPr>
        <p:spPr>
          <a:xfrm>
            <a:off x="268357" y="193552"/>
            <a:ext cx="11913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FIGURE 4D</a:t>
            </a:r>
          </a:p>
        </p:txBody>
      </p:sp>
    </p:spTree>
    <p:extLst>
      <p:ext uri="{BB962C8B-B14F-4D97-AF65-F5344CB8AC3E}">
        <p14:creationId xmlns:p14="http://schemas.microsoft.com/office/powerpoint/2010/main" val="28370207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52242A99-6B7C-4C81-9339-DF3B65746DF5}"/>
              </a:ext>
            </a:extLst>
          </p:cNvPr>
          <p:cNvSpPr txBox="1"/>
          <p:nvPr/>
        </p:nvSpPr>
        <p:spPr>
          <a:xfrm>
            <a:off x="8848715" y="2799157"/>
            <a:ext cx="149752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>
                <a:latin typeface="Arial" panose="020B0604020202020204" pitchFamily="34" charset="0"/>
                <a:cs typeface="Arial" panose="020B0604020202020204" pitchFamily="34" charset="0"/>
              </a:rPr>
              <a:t>Ponceau S</a:t>
            </a:r>
            <a:endParaRPr lang="en-GB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Rectangle 15">
            <a:extLst>
              <a:ext uri="{FF2B5EF4-FFF2-40B4-BE49-F238E27FC236}">
                <a16:creationId xmlns:a16="http://schemas.microsoft.com/office/drawing/2014/main" id="{C5C8347E-07EE-1443-8A7C-B134826CF697}"/>
              </a:ext>
            </a:extLst>
          </p:cNvPr>
          <p:cNvSpPr>
            <a:spLocks noChangeArrowheads="1"/>
          </p:cNvSpPr>
          <p:nvPr/>
        </p:nvSpPr>
        <p:spPr bwMode="auto">
          <a:xfrm rot="19620332">
            <a:off x="3825715" y="737727"/>
            <a:ext cx="115570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GB" alt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  CTRL</a:t>
            </a: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B3FD3A9E-5DBA-2043-867E-B4132916EE99}"/>
              </a:ext>
            </a:extLst>
          </p:cNvPr>
          <p:cNvCxnSpPr>
            <a:cxnSpLocks/>
          </p:cNvCxnSpPr>
          <p:nvPr/>
        </p:nvCxnSpPr>
        <p:spPr>
          <a:xfrm>
            <a:off x="4990393" y="716107"/>
            <a:ext cx="751347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19">
            <a:extLst>
              <a:ext uri="{FF2B5EF4-FFF2-40B4-BE49-F238E27FC236}">
                <a16:creationId xmlns:a16="http://schemas.microsoft.com/office/drawing/2014/main" id="{67BA9FBF-9234-C044-B07F-2BD5C2C5E54D}"/>
              </a:ext>
            </a:extLst>
          </p:cNvPr>
          <p:cNvSpPr>
            <a:spLocks noChangeArrowheads="1"/>
          </p:cNvSpPr>
          <p:nvPr/>
        </p:nvSpPr>
        <p:spPr bwMode="auto">
          <a:xfrm rot="19620332">
            <a:off x="4593973" y="780906"/>
            <a:ext cx="1157287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GB" alt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  CTRL</a:t>
            </a:r>
          </a:p>
        </p:txBody>
      </p:sp>
      <p:sp>
        <p:nvSpPr>
          <p:cNvPr id="24" name="Rectangle 20">
            <a:extLst>
              <a:ext uri="{FF2B5EF4-FFF2-40B4-BE49-F238E27FC236}">
                <a16:creationId xmlns:a16="http://schemas.microsoft.com/office/drawing/2014/main" id="{3E786EE1-A169-CE40-B912-BC24BD5C3B39}"/>
              </a:ext>
            </a:extLst>
          </p:cNvPr>
          <p:cNvSpPr>
            <a:spLocks noChangeArrowheads="1"/>
          </p:cNvSpPr>
          <p:nvPr/>
        </p:nvSpPr>
        <p:spPr bwMode="auto">
          <a:xfrm rot="19620332">
            <a:off x="4980873" y="773959"/>
            <a:ext cx="1157287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n-GB" alt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en-US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TGF</a:t>
            </a:r>
            <a:r>
              <a:rPr lang="en-GB" altLang="en-US" sz="1400" b="1" dirty="0" err="1">
                <a:solidFill>
                  <a:srgbClr val="000000"/>
                </a:solidFill>
                <a:latin typeface="Symbol" panose="05050102010706020507" pitchFamily="18" charset="2"/>
                <a:ea typeface="PMingLiU" panose="02020500000000000000" pitchFamily="18" charset="-120"/>
                <a:cs typeface="Symbol" panose="05050102010706020507" pitchFamily="18" charset="2"/>
              </a:rPr>
              <a:t>b</a:t>
            </a:r>
            <a:endParaRPr lang="en-GB" alt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Rectangle 20">
            <a:extLst>
              <a:ext uri="{FF2B5EF4-FFF2-40B4-BE49-F238E27FC236}">
                <a16:creationId xmlns:a16="http://schemas.microsoft.com/office/drawing/2014/main" id="{755C6CA7-CAF4-364C-AED6-C72431364317}"/>
              </a:ext>
            </a:extLst>
          </p:cNvPr>
          <p:cNvSpPr>
            <a:spLocks noChangeArrowheads="1"/>
          </p:cNvSpPr>
          <p:nvPr/>
        </p:nvSpPr>
        <p:spPr bwMode="auto">
          <a:xfrm rot="19620332">
            <a:off x="4243022" y="726960"/>
            <a:ext cx="1157287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n-GB" alt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en-US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TGF</a:t>
            </a:r>
            <a:r>
              <a:rPr lang="en-GB" altLang="en-US" sz="1400" b="1" dirty="0" err="1">
                <a:solidFill>
                  <a:srgbClr val="000000"/>
                </a:solidFill>
                <a:latin typeface="Symbol" panose="05050102010706020507" pitchFamily="18" charset="2"/>
                <a:ea typeface="PMingLiU" panose="02020500000000000000" pitchFamily="18" charset="-120"/>
                <a:cs typeface="Symbol" panose="05050102010706020507" pitchFamily="18" charset="2"/>
              </a:rPr>
              <a:t>b</a:t>
            </a:r>
            <a:endParaRPr lang="en-GB" alt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 descr="A picture containing text&#10;&#10;Description automatically generated">
            <a:extLst>
              <a:ext uri="{FF2B5EF4-FFF2-40B4-BE49-F238E27FC236}">
                <a16:creationId xmlns:a16="http://schemas.microsoft.com/office/drawing/2014/main" id="{FC392D0C-5575-1443-B3D7-82B8D2E7BD5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9031"/>
          <a:stretch/>
        </p:blipFill>
        <p:spPr>
          <a:xfrm>
            <a:off x="2820083" y="1265921"/>
            <a:ext cx="5922232" cy="4968623"/>
          </a:xfrm>
          <a:prstGeom prst="rect">
            <a:avLst/>
          </a:prstGeom>
        </p:spPr>
      </p:pic>
      <p:sp>
        <p:nvSpPr>
          <p:cNvPr id="37" name="TextBox 8">
            <a:extLst>
              <a:ext uri="{FF2B5EF4-FFF2-40B4-BE49-F238E27FC236}">
                <a16:creationId xmlns:a16="http://schemas.microsoft.com/office/drawing/2014/main" id="{3B2F1248-8457-5641-8B5C-768B8DFDFF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12088" y="295152"/>
            <a:ext cx="1889125" cy="341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GB" altLang="en-US" sz="2400" b="1" dirty="0">
                <a:solidFill>
                  <a:srgbClr val="000000"/>
                </a:solidFill>
                <a:latin typeface="Arial" panose="020B0604020202020204" pitchFamily="34" charset="0"/>
                <a:ea typeface="PMingLiU" panose="02020500000000000000" pitchFamily="18" charset="-120"/>
                <a:cs typeface="Arial" panose="020B0604020202020204" pitchFamily="34" charset="0"/>
              </a:rPr>
              <a:t>DMOG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6DD7EA0-4660-A94E-91EF-00DB5C60DD95}"/>
              </a:ext>
            </a:extLst>
          </p:cNvPr>
          <p:cNvSpPr txBox="1"/>
          <p:nvPr/>
        </p:nvSpPr>
        <p:spPr>
          <a:xfrm>
            <a:off x="268357" y="193552"/>
            <a:ext cx="11913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FIGURE 4D</a:t>
            </a:r>
          </a:p>
        </p:txBody>
      </p:sp>
    </p:spTree>
    <p:extLst>
      <p:ext uri="{BB962C8B-B14F-4D97-AF65-F5344CB8AC3E}">
        <p14:creationId xmlns:p14="http://schemas.microsoft.com/office/powerpoint/2010/main" val="19273685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26</Words>
  <Application>Microsoft Macintosh PowerPoint</Application>
  <PresentationFormat>Widescreen</PresentationFormat>
  <Paragraphs>14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Symbol</vt:lpstr>
      <vt:lpstr>Office Theme</vt:lpstr>
      <vt:lpstr>PowerPoint Presentation</vt:lpstr>
      <vt:lpstr>PowerPoint Presentation</vt:lpstr>
    </vt:vector>
  </TitlesOfParts>
  <Company>University Of Southampton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Yao L.</dc:creator>
  <cp:lastModifiedBy>Mark Jones</cp:lastModifiedBy>
  <cp:revision>14</cp:revision>
  <dcterms:created xsi:type="dcterms:W3CDTF">2018-11-07T17:18:28Z</dcterms:created>
  <dcterms:modified xsi:type="dcterms:W3CDTF">2021-11-05T20:09:52Z</dcterms:modified>
</cp:coreProperties>
</file>